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>
        <p:scale>
          <a:sx n="96" d="100"/>
          <a:sy n="96" d="100"/>
        </p:scale>
        <p:origin x="1160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/>
            <a:t>Is the owner of unit a (1) real estate investment trust, (2) a corporation, or (3) a limited liability company in which at least one member is a corporation?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/>
            <a:t>See </a:t>
          </a:r>
          <a:r>
            <a:rPr lang="en-US" b="1"/>
            <a:t>Flowchart 2 </a:t>
          </a:r>
          <a:endParaRPr lang="en-US"/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Is the unit restricted by </a:t>
          </a:r>
          <a:r>
            <a:rPr lang="en-US" u="sng" dirty="0"/>
            <a:t>deed</a:t>
          </a:r>
          <a:r>
            <a:rPr lang="en-US" dirty="0"/>
            <a:t>, </a:t>
          </a:r>
          <a:r>
            <a:rPr lang="en-US" u="sng" dirty="0"/>
            <a:t>regulatory restriction </a:t>
          </a:r>
          <a:r>
            <a:rPr lang="en-US" dirty="0"/>
            <a:t>contained in an agreement with </a:t>
          </a:r>
          <a:r>
            <a:rPr lang="en-US" u="sng" dirty="0"/>
            <a:t>a government agency </a:t>
          </a:r>
          <a:r>
            <a:rPr lang="en-US" dirty="0"/>
            <a:t>or other </a:t>
          </a:r>
          <a:r>
            <a:rPr lang="en-US" u="sng" dirty="0"/>
            <a:t>recorded document </a:t>
          </a:r>
          <a:r>
            <a:rPr lang="en-US" dirty="0"/>
            <a:t>as </a:t>
          </a:r>
          <a:r>
            <a:rPr lang="en-US" b="1" dirty="0"/>
            <a:t>affordable</a:t>
          </a:r>
          <a:r>
            <a:rPr lang="en-US" dirty="0"/>
            <a:t> housing for persons of </a:t>
          </a:r>
          <a:r>
            <a:rPr lang="en-US" u="sng" dirty="0"/>
            <a:t>very low</a:t>
          </a:r>
          <a:r>
            <a:rPr lang="en-US" dirty="0"/>
            <a:t>, </a:t>
          </a:r>
          <a:r>
            <a:rPr lang="en-US" u="sng" dirty="0"/>
            <a:t>low</a:t>
          </a:r>
          <a:r>
            <a:rPr lang="en-US" dirty="0"/>
            <a:t>, or </a:t>
          </a:r>
          <a:r>
            <a:rPr lang="en-US" u="sng" dirty="0"/>
            <a:t>moderate</a:t>
          </a:r>
          <a:r>
            <a:rPr lang="en-US" dirty="0"/>
            <a:t> income? </a:t>
          </a:r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Commencing 1/1/20, the unit is </a:t>
          </a:r>
          <a:r>
            <a:rPr lang="en-US" dirty="0">
              <a:solidFill>
                <a:srgbClr val="FF0000"/>
              </a:solidFill>
            </a:rPr>
            <a:t>SUBJECT</a:t>
          </a:r>
          <a:r>
            <a:rPr lang="en-US" dirty="0"/>
            <a:t> to the rent caps of AB 1482. The unit may also be </a:t>
          </a:r>
          <a:r>
            <a:rPr lang="en-US" dirty="0">
              <a:solidFill>
                <a:srgbClr val="FF000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Is the unit subject to an agreement that provides housing subsidies for affordable housing for persons of </a:t>
          </a:r>
          <a:r>
            <a:rPr lang="en-US" u="sng" dirty="0"/>
            <a:t>very low</a:t>
          </a:r>
          <a:r>
            <a:rPr lang="en-US" dirty="0"/>
            <a:t>, </a:t>
          </a:r>
          <a:r>
            <a:rPr lang="en-US" u="sng" dirty="0"/>
            <a:t>low</a:t>
          </a:r>
          <a:r>
            <a:rPr lang="en-US" dirty="0"/>
            <a:t>, or </a:t>
          </a:r>
          <a:r>
            <a:rPr lang="en-US" u="sng" dirty="0"/>
            <a:t>moderate</a:t>
          </a:r>
          <a:r>
            <a:rPr lang="en-US" dirty="0"/>
            <a:t> income?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endParaRPr lang="en-US" dirty="0"/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1F103BBA-2CB9-F94E-A1FD-2167E14DB358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68401742-B30C-E84C-8ADC-3529D2CCF20C}" type="parTrans" cxnId="{94DE42A3-4A7A-184F-A71B-97AA5DB4DC67}">
      <dgm:prSet/>
      <dgm:spPr/>
      <dgm:t>
        <a:bodyPr/>
        <a:lstStyle/>
        <a:p>
          <a:endParaRPr lang="en-US"/>
        </a:p>
      </dgm:t>
    </dgm:pt>
    <dgm:pt modelId="{78C42135-1596-4449-9D12-A99622C4458B}" type="sibTrans" cxnId="{94DE42A3-4A7A-184F-A71B-97AA5DB4DC67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C3CA0486-69CE-C549-ABF9-D37308029386}" type="presOf" srcId="{1F103BBA-2CB9-F94E-A1FD-2167E14DB358}" destId="{311ED91E-42D6-C641-805E-7F724A7605FA}" srcOrd="0" destOrd="1" presId="urn:microsoft.com/office/officeart/2005/8/layout/vList5"/>
    <dgm:cxn modelId="{94DE42A3-4A7A-184F-A71B-97AA5DB4DC67}" srcId="{920D4DAB-A480-1244-B981-8DA2BB059171}" destId="{1F103BBA-2CB9-F94E-A1FD-2167E14DB358}" srcOrd="1" destOrd="0" parTransId="{68401742-B30C-E84C-8ADC-3529D2CCF20C}" sibTransId="{78C42135-1596-4449-9D12-A99622C4458B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Commencing 1/1/20, the unit is </a:t>
          </a:r>
          <a:r>
            <a:rPr lang="en-US" dirty="0">
              <a:solidFill>
                <a:srgbClr val="FF0000"/>
              </a:solidFill>
            </a:rPr>
            <a:t>SUBJECT</a:t>
          </a:r>
          <a:r>
            <a:rPr lang="en-US" dirty="0"/>
            <a:t> to the rent caps of AB 1482. The unit may also be </a:t>
          </a:r>
          <a:r>
            <a:rPr lang="en-US" dirty="0">
              <a:solidFill>
                <a:srgbClr val="FF000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/>
            <a:t>See </a:t>
          </a:r>
          <a:r>
            <a:rPr lang="en-US" b="1"/>
            <a:t>Flowchart 2 </a:t>
          </a:r>
          <a:endParaRPr lang="en-US"/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460A1A4-587B-4C48-9ECB-AFE268C5F274}" srcId="{06EC3BC0-8BF8-C946-8F1D-C28F751A56A0}" destId="{920D4DAB-A480-1244-B981-8DA2BB059171}" srcOrd="0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D26788BA-8649-8D40-9A90-09FA38E1CB27}" type="presParOf" srcId="{DAABFBF6-DA72-6741-A461-2E7528F1DC54}" destId="{DE17A8DA-9DF6-5E48-A541-E72BBAA2EA03}" srcOrd="0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Is the other unit in the duplex occupied by owner as the owner’s principal place of residence during the length of the tenancy?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See </a:t>
          </a:r>
          <a:r>
            <a:rPr lang="en-US" b="1" dirty="0"/>
            <a:t>Flowchart 3 </a:t>
          </a:r>
          <a:endParaRPr lang="en-US" dirty="0"/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Is the unit subject to an agreement that provides housing subsidies for affordable housing for persons of </a:t>
          </a:r>
          <a:r>
            <a:rPr lang="en-US" u="sng" dirty="0"/>
            <a:t>very low</a:t>
          </a:r>
          <a:r>
            <a:rPr lang="en-US" dirty="0"/>
            <a:t>, </a:t>
          </a:r>
          <a:r>
            <a:rPr lang="en-US" u="sng" dirty="0"/>
            <a:t>low</a:t>
          </a:r>
          <a:r>
            <a:rPr lang="en-US" dirty="0"/>
            <a:t>, or </a:t>
          </a:r>
          <a:r>
            <a:rPr lang="en-US" u="sng" dirty="0"/>
            <a:t>moderate</a:t>
          </a:r>
          <a:r>
            <a:rPr lang="en-US" dirty="0"/>
            <a:t> income? </a:t>
          </a:r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Is the unit restricted by </a:t>
          </a:r>
          <a:r>
            <a:rPr lang="en-US" u="sng" dirty="0"/>
            <a:t>deed</a:t>
          </a:r>
          <a:r>
            <a:rPr lang="en-US" dirty="0"/>
            <a:t>, </a:t>
          </a:r>
          <a:r>
            <a:rPr lang="en-US" u="sng" dirty="0"/>
            <a:t>regulatory restriction </a:t>
          </a:r>
          <a:r>
            <a:rPr lang="en-US" dirty="0"/>
            <a:t>contained in an agreement with </a:t>
          </a:r>
          <a:r>
            <a:rPr lang="en-US" u="sng" dirty="0"/>
            <a:t>a government agency </a:t>
          </a:r>
          <a:r>
            <a:rPr lang="en-US" dirty="0"/>
            <a:t>or other </a:t>
          </a:r>
          <a:r>
            <a:rPr lang="en-US" u="sng" dirty="0"/>
            <a:t>recorded document </a:t>
          </a:r>
          <a:r>
            <a:rPr lang="en-US" dirty="0"/>
            <a:t>as </a:t>
          </a:r>
          <a:r>
            <a:rPr lang="en-US" b="1" dirty="0"/>
            <a:t>affordable</a:t>
          </a:r>
          <a:r>
            <a:rPr lang="en-US" dirty="0"/>
            <a:t> housing for persons of </a:t>
          </a:r>
          <a:r>
            <a:rPr lang="en-US" u="sng" dirty="0"/>
            <a:t>very low</a:t>
          </a:r>
          <a:r>
            <a:rPr lang="en-US" dirty="0"/>
            <a:t>, </a:t>
          </a:r>
          <a:r>
            <a:rPr lang="en-US" u="sng" dirty="0"/>
            <a:t>low</a:t>
          </a:r>
          <a:r>
            <a:rPr lang="en-US" dirty="0"/>
            <a:t>, or </a:t>
          </a:r>
          <a:r>
            <a:rPr lang="en-US" u="sng" dirty="0"/>
            <a:t>moderate</a:t>
          </a:r>
          <a:r>
            <a:rPr lang="en-US" dirty="0"/>
            <a:t> income? </a:t>
          </a:r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DC53A-6AE8-5648-AC82-D4C38E521E0B}">
      <dgm:prSet/>
      <dgm:spPr/>
      <dgm:t>
        <a:bodyPr/>
        <a:lstStyle/>
        <a:p>
          <a:r>
            <a:rPr lang="en-US" dirty="0"/>
            <a:t>YES?</a:t>
          </a:r>
        </a:p>
      </dgm:t>
    </dgm:pt>
    <dgm:pt modelId="{32899189-568C-4E46-BACC-10A385E6C138}" type="parTrans" cxnId="{E345466A-DE45-7445-B1D3-23380C9F66C8}">
      <dgm:prSet/>
      <dgm:spPr/>
      <dgm:t>
        <a:bodyPr/>
        <a:lstStyle/>
        <a:p>
          <a:endParaRPr lang="en-US"/>
        </a:p>
      </dgm:t>
    </dgm:pt>
    <dgm:pt modelId="{4F006071-8BBF-BD44-9C04-C230DE9823AF}" type="sibTrans" cxnId="{E345466A-DE45-7445-B1D3-23380C9F66C8}">
      <dgm:prSet/>
      <dgm:spPr/>
      <dgm:t>
        <a:bodyPr/>
        <a:lstStyle/>
        <a:p>
          <a:endParaRPr lang="en-US"/>
        </a:p>
      </dgm:t>
    </dgm:pt>
    <dgm:pt modelId="{5C6CEC8F-AE4B-4640-B2D7-C6AB95A84423}">
      <dgm:prSet/>
      <dgm:spPr/>
      <dgm:t>
        <a:bodyPr/>
        <a:lstStyle/>
        <a:p>
          <a:r>
            <a:rPr lang="en-US" dirty="0"/>
            <a:t>The unit is </a:t>
          </a:r>
          <a:r>
            <a:rPr lang="en-US" dirty="0">
              <a:solidFill>
                <a:srgbClr val="00B050"/>
              </a:solidFill>
            </a:rPr>
            <a:t>EXEMPT</a:t>
          </a:r>
          <a:r>
            <a:rPr lang="en-US" dirty="0"/>
            <a:t> from the rent caps of AB 1482 IF a notice is provided to tenants. The unit may be </a:t>
          </a:r>
          <a:r>
            <a:rPr lang="en-US" dirty="0">
              <a:solidFill>
                <a:srgbClr val="00B05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F734E497-901C-AD44-9F32-C25649C2C983}" type="parTrans" cxnId="{D457EA74-0E88-FF4A-A01A-33DDF0D264AC}">
      <dgm:prSet/>
      <dgm:spPr/>
      <dgm:t>
        <a:bodyPr/>
        <a:lstStyle/>
        <a:p>
          <a:endParaRPr lang="en-US"/>
        </a:p>
      </dgm:t>
    </dgm:pt>
    <dgm:pt modelId="{9FCF9469-A849-A241-92BA-05B5B5F58B76}" type="sibTrans" cxnId="{D457EA74-0E88-FF4A-A01A-33DDF0D264AC}">
      <dgm:prSet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Commencing 1/1/20, the unit is </a:t>
          </a:r>
          <a:r>
            <a:rPr lang="en-US" dirty="0">
              <a:solidFill>
                <a:srgbClr val="FF0000"/>
              </a:solidFill>
            </a:rPr>
            <a:t>SUBJECT</a:t>
          </a:r>
          <a:r>
            <a:rPr lang="en-US" dirty="0"/>
            <a:t> to the rent caps of AB 1482. The unit may also be </a:t>
          </a:r>
          <a:r>
            <a:rPr lang="en-US" dirty="0">
              <a:solidFill>
                <a:srgbClr val="FF0000"/>
              </a:solidFill>
            </a:rPr>
            <a:t>SUBJECT</a:t>
          </a:r>
          <a:r>
            <a:rPr lang="en-US" dirty="0"/>
            <a:t> to 10% rent cap under </a:t>
          </a:r>
          <a:r>
            <a:rPr lang="en-US" u="sng" dirty="0"/>
            <a:t>anti-price gouging law </a:t>
          </a:r>
          <a:r>
            <a:rPr lang="en-US" dirty="0"/>
            <a:t>for length of state or local emergency. </a:t>
          </a:r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A4C65E86-1E09-0C45-8805-4A8D2184BA61}" type="pres">
      <dgm:prSet presAssocID="{7D6DC53A-6AE8-5648-AC82-D4C38E521E0B}" presName="linNode" presStyleCnt="0"/>
      <dgm:spPr/>
    </dgm:pt>
    <dgm:pt modelId="{E6921658-AF70-5C4F-994D-5CF6ACD717BA}" type="pres">
      <dgm:prSet presAssocID="{7D6DC53A-6AE8-5648-AC82-D4C38E521E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28D7F0-94CA-AF49-ACD2-95261A6A2B7E}" type="pres">
      <dgm:prSet presAssocID="{7D6DC53A-6AE8-5648-AC82-D4C38E521E0B}" presName="descendantText" presStyleLbl="alignAccFollowNode1" presStyleIdx="0" presStyleCnt="2">
        <dgm:presLayoutVars>
          <dgm:bulletEnabled val="1"/>
        </dgm:presLayoutVars>
      </dgm:prSet>
      <dgm:spPr/>
    </dgm:pt>
    <dgm:pt modelId="{E2C21DDC-782F-0649-B48D-B475B03543E5}" type="pres">
      <dgm:prSet presAssocID="{4F006071-8BBF-BD44-9C04-C230DE9823AF}" presName="sp" presStyleCnt="0"/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074B34-5087-FF4A-AE6C-0FD9CB32A0C6}" type="presOf" srcId="{7D6DC53A-6AE8-5648-AC82-D4C38E521E0B}" destId="{E6921658-AF70-5C4F-994D-5CF6ACD717BA}" srcOrd="0" destOrd="0" presId="urn:microsoft.com/office/officeart/2005/8/layout/vList5"/>
    <dgm:cxn modelId="{E345466A-DE45-7445-B1D3-23380C9F66C8}" srcId="{06EC3BC0-8BF8-C946-8F1D-C28F751A56A0}" destId="{7D6DC53A-6AE8-5648-AC82-D4C38E521E0B}" srcOrd="0" destOrd="0" parTransId="{32899189-568C-4E46-BACC-10A385E6C138}" sibTransId="{4F006071-8BBF-BD44-9C04-C230DE9823AF}"/>
    <dgm:cxn modelId="{D457EA74-0E88-FF4A-A01A-33DDF0D264AC}" srcId="{7D6DC53A-6AE8-5648-AC82-D4C38E521E0B}" destId="{5C6CEC8F-AE4B-4640-B2D7-C6AB95A84423}" srcOrd="0" destOrd="0" parTransId="{F734E497-901C-AD44-9F32-C25649C2C983}" sibTransId="{9FCF9469-A849-A241-92BA-05B5B5F58B76}"/>
    <dgm:cxn modelId="{B460A1A4-587B-4C48-9ECB-AFE268C5F274}" srcId="{06EC3BC0-8BF8-C946-8F1D-C28F751A56A0}" destId="{920D4DAB-A480-1244-B981-8DA2BB059171}" srcOrd="1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0F039EC1-F2FE-BE49-9E33-08B203B30A37}" type="presOf" srcId="{5C6CEC8F-AE4B-4640-B2D7-C6AB95A84423}" destId="{4E28D7F0-94CA-AF49-ACD2-95261A6A2B7E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292EBE33-E389-2B4F-9D6B-BBA61DC259EE}" type="presParOf" srcId="{DAABFBF6-DA72-6741-A461-2E7528F1DC54}" destId="{A4C65E86-1E09-0C45-8805-4A8D2184BA61}" srcOrd="0" destOrd="0" presId="urn:microsoft.com/office/officeart/2005/8/layout/vList5"/>
    <dgm:cxn modelId="{F544D3AB-4CD1-0E4D-B96E-499AB21A50BD}" type="presParOf" srcId="{A4C65E86-1E09-0C45-8805-4A8D2184BA61}" destId="{E6921658-AF70-5C4F-994D-5CF6ACD717BA}" srcOrd="0" destOrd="0" presId="urn:microsoft.com/office/officeart/2005/8/layout/vList5"/>
    <dgm:cxn modelId="{77C8AD9D-7225-BD48-8990-217198759C4E}" type="presParOf" srcId="{A4C65E86-1E09-0C45-8805-4A8D2184BA61}" destId="{4E28D7F0-94CA-AF49-ACD2-95261A6A2B7E}" srcOrd="1" destOrd="0" presId="urn:microsoft.com/office/officeart/2005/8/layout/vList5"/>
    <dgm:cxn modelId="{23888A53-C2C8-8648-9550-B5D9DF1620B5}" type="presParOf" srcId="{DAABFBF6-DA72-6741-A461-2E7528F1DC54}" destId="{E2C21DDC-782F-0649-B48D-B475B03543E5}" srcOrd="1" destOrd="0" presId="urn:microsoft.com/office/officeart/2005/8/layout/vList5"/>
    <dgm:cxn modelId="{D26788BA-8649-8D40-9A90-09FA38E1CB27}" type="presParOf" srcId="{DAABFBF6-DA72-6741-A461-2E7528F1DC54}" destId="{DE17A8DA-9DF6-5E48-A541-E72BBAA2EA03}" srcOrd="2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EC3BC0-8BF8-C946-8F1D-C28F751A56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0D4DAB-A480-1244-B981-8DA2BB059171}">
      <dgm:prSet/>
      <dgm:spPr/>
      <dgm:t>
        <a:bodyPr/>
        <a:lstStyle/>
        <a:p>
          <a:r>
            <a:rPr lang="en-US" dirty="0"/>
            <a:t>NO?</a:t>
          </a:r>
        </a:p>
      </dgm:t>
    </dgm:pt>
    <dgm:pt modelId="{0C23CAD0-53E3-9942-9F57-7BC8FAE2F7F7}" type="parTrans" cxnId="{B460A1A4-587B-4C48-9ECB-AFE268C5F274}">
      <dgm:prSet/>
      <dgm:spPr/>
      <dgm:t>
        <a:bodyPr/>
        <a:lstStyle/>
        <a:p>
          <a:endParaRPr lang="en-US"/>
        </a:p>
      </dgm:t>
    </dgm:pt>
    <dgm:pt modelId="{CF3D8137-5DD2-C842-925A-EE77497717C4}" type="sibTrans" cxnId="{B460A1A4-587B-4C48-9ECB-AFE268C5F274}">
      <dgm:prSet/>
      <dgm:spPr/>
      <dgm:t>
        <a:bodyPr/>
        <a:lstStyle/>
        <a:p>
          <a:endParaRPr lang="en-US"/>
        </a:p>
      </dgm:t>
    </dgm:pt>
    <dgm:pt modelId="{8F6AF02D-9175-F143-9552-5C0B2F99D06C}">
      <dgm:prSet/>
      <dgm:spPr/>
      <dgm:t>
        <a:bodyPr/>
        <a:lstStyle/>
        <a:p>
          <a:r>
            <a:rPr lang="en-US" dirty="0"/>
            <a:t>See </a:t>
          </a:r>
          <a:r>
            <a:rPr lang="en-US" b="1" dirty="0"/>
            <a:t>Flowchart 3 </a:t>
          </a:r>
          <a:endParaRPr lang="en-US" dirty="0"/>
        </a:p>
      </dgm:t>
    </dgm:pt>
    <dgm:pt modelId="{2D70F038-C9A6-0346-879D-1B24476487A0}" type="parTrans" cxnId="{4C14CEF5-A773-AD40-BB9E-AA0FB09F70FD}">
      <dgm:prSet/>
      <dgm:spPr/>
      <dgm:t>
        <a:bodyPr/>
        <a:lstStyle/>
        <a:p>
          <a:endParaRPr lang="en-US"/>
        </a:p>
      </dgm:t>
    </dgm:pt>
    <dgm:pt modelId="{44BA9BEA-E182-D641-ADA8-B7A18B1D98E2}" type="sibTrans" cxnId="{4C14CEF5-A773-AD40-BB9E-AA0FB09F70FD}">
      <dgm:prSet/>
      <dgm:spPr/>
      <dgm:t>
        <a:bodyPr/>
        <a:lstStyle/>
        <a:p>
          <a:endParaRPr lang="en-US"/>
        </a:p>
      </dgm:t>
    </dgm:pt>
    <dgm:pt modelId="{DAABFBF6-DA72-6741-A461-2E7528F1DC54}" type="pres">
      <dgm:prSet presAssocID="{06EC3BC0-8BF8-C946-8F1D-C28F751A56A0}" presName="Name0" presStyleCnt="0">
        <dgm:presLayoutVars>
          <dgm:dir/>
          <dgm:animLvl val="lvl"/>
          <dgm:resizeHandles val="exact"/>
        </dgm:presLayoutVars>
      </dgm:prSet>
      <dgm:spPr/>
    </dgm:pt>
    <dgm:pt modelId="{DE17A8DA-9DF6-5E48-A541-E72BBAA2EA03}" type="pres">
      <dgm:prSet presAssocID="{920D4DAB-A480-1244-B981-8DA2BB059171}" presName="linNode" presStyleCnt="0"/>
      <dgm:spPr/>
    </dgm:pt>
    <dgm:pt modelId="{A362F25E-26F7-AE49-AF90-976C8E51F2EB}" type="pres">
      <dgm:prSet presAssocID="{920D4DAB-A480-1244-B981-8DA2BB05917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11ED91E-42D6-C641-805E-7F724A7605FA}" type="pres">
      <dgm:prSet presAssocID="{920D4DAB-A480-1244-B981-8DA2BB05917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460A1A4-587B-4C48-9ECB-AFE268C5F274}" srcId="{06EC3BC0-8BF8-C946-8F1D-C28F751A56A0}" destId="{920D4DAB-A480-1244-B981-8DA2BB059171}" srcOrd="0" destOrd="0" parTransId="{0C23CAD0-53E3-9942-9F57-7BC8FAE2F7F7}" sibTransId="{CF3D8137-5DD2-C842-925A-EE77497717C4}"/>
    <dgm:cxn modelId="{A55286B8-7A86-4B4F-B21F-4ACC1E6F9938}" type="presOf" srcId="{06EC3BC0-8BF8-C946-8F1D-C28F751A56A0}" destId="{DAABFBF6-DA72-6741-A461-2E7528F1DC54}" srcOrd="0" destOrd="0" presId="urn:microsoft.com/office/officeart/2005/8/layout/vList5"/>
    <dgm:cxn modelId="{20E105CE-D7FF-2247-BD91-4EA8BCDCB87F}" type="presOf" srcId="{920D4DAB-A480-1244-B981-8DA2BB059171}" destId="{A362F25E-26F7-AE49-AF90-976C8E51F2EB}" srcOrd="0" destOrd="0" presId="urn:microsoft.com/office/officeart/2005/8/layout/vList5"/>
    <dgm:cxn modelId="{4C14CEF5-A773-AD40-BB9E-AA0FB09F70FD}" srcId="{920D4DAB-A480-1244-B981-8DA2BB059171}" destId="{8F6AF02D-9175-F143-9552-5C0B2F99D06C}" srcOrd="0" destOrd="0" parTransId="{2D70F038-C9A6-0346-879D-1B24476487A0}" sibTransId="{44BA9BEA-E182-D641-ADA8-B7A18B1D98E2}"/>
    <dgm:cxn modelId="{29F8E8F5-8F48-3846-AD3C-BD7FFDA13BEE}" type="presOf" srcId="{8F6AF02D-9175-F143-9552-5C0B2F99D06C}" destId="{311ED91E-42D6-C641-805E-7F724A7605FA}" srcOrd="0" destOrd="0" presId="urn:microsoft.com/office/officeart/2005/8/layout/vList5"/>
    <dgm:cxn modelId="{D26788BA-8649-8D40-9A90-09FA38E1CB27}" type="presParOf" srcId="{DAABFBF6-DA72-6741-A461-2E7528F1DC54}" destId="{DE17A8DA-9DF6-5E48-A541-E72BBAA2EA03}" srcOrd="0" destOrd="0" presId="urn:microsoft.com/office/officeart/2005/8/layout/vList5"/>
    <dgm:cxn modelId="{5B4140F9-C185-9D45-A940-F3C2727DEC0B}" type="presParOf" srcId="{DE17A8DA-9DF6-5E48-A541-E72BBAA2EA03}" destId="{A362F25E-26F7-AE49-AF90-976C8E51F2EB}" srcOrd="0" destOrd="0" presId="urn:microsoft.com/office/officeart/2005/8/layout/vList5"/>
    <dgm:cxn modelId="{D3C8F40D-2D36-5847-A000-2565A4CA2AB2}" type="presParOf" srcId="{DE17A8DA-9DF6-5E48-A541-E72BBAA2EA03}" destId="{311ED91E-42D6-C641-805E-7F724A760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Is the owner of unit a (1) real estate investment trust, (2) a corporation, or (3) a limited liability company in which at least one member is a corporation?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See </a:t>
          </a:r>
          <a:r>
            <a:rPr lang="en-US" sz="2200" b="1" kern="1200"/>
            <a:t>Flowchart 2 </a:t>
          </a:r>
          <a:endParaRPr lang="en-US" sz="2200" kern="1200"/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unit is </a:t>
          </a:r>
          <a:r>
            <a:rPr lang="en-US" sz="1900" kern="1200" dirty="0">
              <a:solidFill>
                <a:srgbClr val="00B050"/>
              </a:solidFill>
            </a:rPr>
            <a:t>EXEMPT</a:t>
          </a:r>
          <a:r>
            <a:rPr lang="en-US" sz="1900" kern="1200" dirty="0"/>
            <a:t> from the rent caps of AB 1482 IF a notice is provided to tenants. The unit may be </a:t>
          </a:r>
          <a:r>
            <a:rPr lang="en-US" sz="1900" kern="1200" dirty="0">
              <a:solidFill>
                <a:srgbClr val="00B050"/>
              </a:solidFill>
            </a:rPr>
            <a:t>SUBJECT</a:t>
          </a:r>
          <a:r>
            <a:rPr lang="en-US" sz="1900" kern="1200" dirty="0"/>
            <a:t> to 10% rent cap under </a:t>
          </a:r>
          <a:r>
            <a:rPr lang="en-US" sz="1900" u="sng" kern="1200" dirty="0"/>
            <a:t>anti-price gouging law </a:t>
          </a:r>
          <a:r>
            <a:rPr lang="en-US" sz="1900" kern="1200" dirty="0"/>
            <a:t>for length of state or local emergency.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Is the unit restricted by </a:t>
          </a:r>
          <a:r>
            <a:rPr lang="en-US" sz="1900" u="sng" kern="1200" dirty="0"/>
            <a:t>deed</a:t>
          </a:r>
          <a:r>
            <a:rPr lang="en-US" sz="1900" kern="1200" dirty="0"/>
            <a:t>, </a:t>
          </a:r>
          <a:r>
            <a:rPr lang="en-US" sz="1900" u="sng" kern="1200" dirty="0"/>
            <a:t>regulatory restriction </a:t>
          </a:r>
          <a:r>
            <a:rPr lang="en-US" sz="1900" kern="1200" dirty="0"/>
            <a:t>contained in an agreement with </a:t>
          </a:r>
          <a:r>
            <a:rPr lang="en-US" sz="1900" u="sng" kern="1200" dirty="0"/>
            <a:t>a government agency </a:t>
          </a:r>
          <a:r>
            <a:rPr lang="en-US" sz="1900" kern="1200" dirty="0"/>
            <a:t>or other </a:t>
          </a:r>
          <a:r>
            <a:rPr lang="en-US" sz="1900" u="sng" kern="1200" dirty="0"/>
            <a:t>recorded document </a:t>
          </a:r>
          <a:r>
            <a:rPr lang="en-US" sz="1900" kern="1200" dirty="0"/>
            <a:t>as </a:t>
          </a:r>
          <a:r>
            <a:rPr lang="en-US" sz="1900" b="1" kern="1200" dirty="0"/>
            <a:t>affordable</a:t>
          </a:r>
          <a:r>
            <a:rPr lang="en-US" sz="1900" kern="1200" dirty="0"/>
            <a:t> housing for persons of </a:t>
          </a:r>
          <a:r>
            <a:rPr lang="en-US" sz="1900" u="sng" kern="1200" dirty="0"/>
            <a:t>very low</a:t>
          </a:r>
          <a:r>
            <a:rPr lang="en-US" sz="1900" kern="1200" dirty="0"/>
            <a:t>, </a:t>
          </a:r>
          <a:r>
            <a:rPr lang="en-US" sz="1900" u="sng" kern="1200" dirty="0"/>
            <a:t>low</a:t>
          </a:r>
          <a:r>
            <a:rPr lang="en-US" sz="1900" kern="1200" dirty="0"/>
            <a:t>, or </a:t>
          </a:r>
          <a:r>
            <a:rPr lang="en-US" sz="1900" u="sng" kern="1200" dirty="0"/>
            <a:t>moderate</a:t>
          </a:r>
          <a:r>
            <a:rPr lang="en-US" sz="1900" kern="1200" dirty="0"/>
            <a:t> income?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unit is </a:t>
          </a:r>
          <a:r>
            <a:rPr lang="en-US" sz="2000" kern="1200" dirty="0">
              <a:solidFill>
                <a:srgbClr val="00B050"/>
              </a:solidFill>
            </a:rPr>
            <a:t>EXEMPT</a:t>
          </a:r>
          <a:r>
            <a:rPr lang="en-US" sz="2000" kern="1200" dirty="0"/>
            <a:t> from the rent caps of AB 1482 IF a notice is provided to tenants. The unit may be </a:t>
          </a:r>
          <a:r>
            <a:rPr lang="en-US" sz="2000" kern="1200" dirty="0">
              <a:solidFill>
                <a:srgbClr val="00B05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Commencing 1/1/20, the unit is </a:t>
          </a:r>
          <a:r>
            <a:rPr lang="en-US" sz="2000" kern="1200" dirty="0">
              <a:solidFill>
                <a:srgbClr val="FF0000"/>
              </a:solidFill>
            </a:rPr>
            <a:t>SUBJECT</a:t>
          </a:r>
          <a:r>
            <a:rPr lang="en-US" sz="2000" kern="1200" dirty="0"/>
            <a:t> to the rent caps of AB 1482. The unit may also be </a:t>
          </a:r>
          <a:r>
            <a:rPr lang="en-US" sz="2000" kern="1200" dirty="0">
              <a:solidFill>
                <a:srgbClr val="FF000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Is the unit subject to an agreement that provides housing subsidies for affordable housing for persons of </a:t>
          </a:r>
          <a:r>
            <a:rPr lang="en-US" sz="1700" u="sng" kern="1200" dirty="0"/>
            <a:t>very low</a:t>
          </a:r>
          <a:r>
            <a:rPr lang="en-US" sz="1700" kern="1200" dirty="0"/>
            <a:t>, </a:t>
          </a:r>
          <a:r>
            <a:rPr lang="en-US" sz="1700" u="sng" kern="1200" dirty="0"/>
            <a:t>low</a:t>
          </a:r>
          <a:r>
            <a:rPr lang="en-US" sz="1700" kern="1200" dirty="0"/>
            <a:t>, or </a:t>
          </a:r>
          <a:r>
            <a:rPr lang="en-US" sz="1700" u="sng" kern="1200" dirty="0"/>
            <a:t>moderate</a:t>
          </a:r>
          <a:r>
            <a:rPr lang="en-US" sz="1700" kern="1200" dirty="0"/>
            <a:t> income?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unit is </a:t>
          </a:r>
          <a:r>
            <a:rPr lang="en-US" sz="1700" kern="1200" dirty="0">
              <a:solidFill>
                <a:srgbClr val="00B050"/>
              </a:solidFill>
            </a:rPr>
            <a:t>EXEMPT</a:t>
          </a:r>
          <a:r>
            <a:rPr lang="en-US" sz="1700" kern="1200" dirty="0"/>
            <a:t> from the rent caps of AB 1482 IF a notice is provided to tenants. The unit may be </a:t>
          </a:r>
          <a:r>
            <a:rPr lang="en-US" sz="1700" kern="1200" dirty="0">
              <a:solidFill>
                <a:srgbClr val="00B050"/>
              </a:solidFill>
            </a:rPr>
            <a:t>SUBJECT</a:t>
          </a:r>
          <a:r>
            <a:rPr lang="en-US" sz="1700" kern="1200" dirty="0"/>
            <a:t> to 10% rent cap under </a:t>
          </a:r>
          <a:r>
            <a:rPr lang="en-US" sz="1700" u="sng" kern="1200" dirty="0"/>
            <a:t>anti-price gouging law </a:t>
          </a:r>
          <a:r>
            <a:rPr lang="en-US" sz="1700" kern="1200" dirty="0"/>
            <a:t>for length of state or local emergency.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unit is </a:t>
          </a:r>
          <a:r>
            <a:rPr lang="en-US" sz="2000" kern="1200" dirty="0">
              <a:solidFill>
                <a:srgbClr val="00B050"/>
              </a:solidFill>
            </a:rPr>
            <a:t>EXEMPT</a:t>
          </a:r>
          <a:r>
            <a:rPr lang="en-US" sz="2000" kern="1200" dirty="0"/>
            <a:t> from the rent caps of AB 1482 IF a notice is provided to tenants. The unit may be </a:t>
          </a:r>
          <a:r>
            <a:rPr lang="en-US" sz="2000" kern="1200" dirty="0">
              <a:solidFill>
                <a:srgbClr val="00B05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Commencing 1/1/20, the unit is </a:t>
          </a:r>
          <a:r>
            <a:rPr lang="en-US" sz="2000" kern="1200" dirty="0">
              <a:solidFill>
                <a:srgbClr val="FF0000"/>
              </a:solidFill>
            </a:rPr>
            <a:t>SUBJECT</a:t>
          </a:r>
          <a:r>
            <a:rPr lang="en-US" sz="2000" kern="1200" dirty="0"/>
            <a:t> to the rent caps of AB 1482. The unit may also be </a:t>
          </a:r>
          <a:r>
            <a:rPr lang="en-US" sz="2000" kern="1200" dirty="0">
              <a:solidFill>
                <a:srgbClr val="FF000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D91E-42D6-C641-805E-7F724A7605FA}">
      <dsp:nvSpPr>
        <dsp:cNvPr id="0" name=""/>
        <dsp:cNvSpPr/>
      </dsp:nvSpPr>
      <dsp:spPr>
        <a:xfrm rot="5400000">
          <a:off x="6260520" y="-2494699"/>
          <a:ext cx="1158382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500" kern="1200"/>
            <a:t>See </a:t>
          </a:r>
          <a:r>
            <a:rPr lang="en-US" sz="5500" b="1" kern="1200"/>
            <a:t>Flowchart 2 </a:t>
          </a:r>
          <a:endParaRPr lang="en-US" sz="5500" kern="1200"/>
        </a:p>
      </dsp:txBody>
      <dsp:txXfrm rot="-5400000">
        <a:off x="3621023" y="201346"/>
        <a:ext cx="6380828" cy="1045286"/>
      </dsp:txXfrm>
    </dsp:sp>
    <dsp:sp modelId="{A362F25E-26F7-AE49-AF90-976C8E51F2EB}">
      <dsp:nvSpPr>
        <dsp:cNvPr id="0" name=""/>
        <dsp:cNvSpPr/>
      </dsp:nvSpPr>
      <dsp:spPr>
        <a:xfrm>
          <a:off x="0" y="0"/>
          <a:ext cx="3621024" cy="1447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70684" y="70684"/>
        <a:ext cx="3479656" cy="1306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Is the other unit in the duplex occupied by owner as the owner’s principal place of residence during the length of the tenancy?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See </a:t>
          </a:r>
          <a:r>
            <a:rPr lang="en-US" sz="2300" b="1" kern="1200" dirty="0"/>
            <a:t>Flowchart 3 </a:t>
          </a:r>
          <a:endParaRPr lang="en-US" sz="2300" kern="1200" dirty="0"/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unit is </a:t>
          </a:r>
          <a:r>
            <a:rPr lang="en-US" sz="2000" kern="1200" dirty="0">
              <a:solidFill>
                <a:srgbClr val="00B050"/>
              </a:solidFill>
            </a:rPr>
            <a:t>EXEMPT</a:t>
          </a:r>
          <a:r>
            <a:rPr lang="en-US" sz="2000" kern="1200" dirty="0"/>
            <a:t> from the rent caps of AB 1482 IF a notice is provided to tenants. The unit may be </a:t>
          </a:r>
          <a:r>
            <a:rPr lang="en-US" sz="2000" kern="1200" dirty="0">
              <a:solidFill>
                <a:srgbClr val="00B05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Is the unit subject to an agreement that provides housing subsidies for affordable housing for persons of </a:t>
          </a:r>
          <a:r>
            <a:rPr lang="en-US" sz="2000" u="sng" kern="1200" dirty="0"/>
            <a:t>very low</a:t>
          </a:r>
          <a:r>
            <a:rPr lang="en-US" sz="2000" kern="1200" dirty="0"/>
            <a:t>, </a:t>
          </a:r>
          <a:r>
            <a:rPr lang="en-US" sz="2000" u="sng" kern="1200" dirty="0"/>
            <a:t>low</a:t>
          </a:r>
          <a:r>
            <a:rPr lang="en-US" sz="2000" kern="1200" dirty="0"/>
            <a:t>, or </a:t>
          </a:r>
          <a:r>
            <a:rPr lang="en-US" sz="2000" u="sng" kern="1200" dirty="0"/>
            <a:t>moderate</a:t>
          </a:r>
          <a:r>
            <a:rPr lang="en-US" sz="2000" kern="1200" dirty="0"/>
            <a:t> income?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unit is </a:t>
          </a:r>
          <a:r>
            <a:rPr lang="en-US" sz="1900" kern="1200" dirty="0">
              <a:solidFill>
                <a:srgbClr val="00B050"/>
              </a:solidFill>
            </a:rPr>
            <a:t>EXEMPT</a:t>
          </a:r>
          <a:r>
            <a:rPr lang="en-US" sz="1900" kern="1200" dirty="0"/>
            <a:t> from the rent caps of AB 1482 IF a notice is provided to tenants. The unit may be </a:t>
          </a:r>
          <a:r>
            <a:rPr lang="en-US" sz="1900" kern="1200" dirty="0">
              <a:solidFill>
                <a:srgbClr val="00B050"/>
              </a:solidFill>
            </a:rPr>
            <a:t>SUBJECT</a:t>
          </a:r>
          <a:r>
            <a:rPr lang="en-US" sz="1900" kern="1200" dirty="0"/>
            <a:t> to 10% rent cap under </a:t>
          </a:r>
          <a:r>
            <a:rPr lang="en-US" sz="1900" u="sng" kern="1200" dirty="0"/>
            <a:t>anti-price gouging law </a:t>
          </a:r>
          <a:r>
            <a:rPr lang="en-US" sz="1900" kern="1200" dirty="0"/>
            <a:t>for length of state or local emergency.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Is the unit restricted by </a:t>
          </a:r>
          <a:r>
            <a:rPr lang="en-US" sz="1900" u="sng" kern="1200" dirty="0"/>
            <a:t>deed</a:t>
          </a:r>
          <a:r>
            <a:rPr lang="en-US" sz="1900" kern="1200" dirty="0"/>
            <a:t>, </a:t>
          </a:r>
          <a:r>
            <a:rPr lang="en-US" sz="1900" u="sng" kern="1200" dirty="0"/>
            <a:t>regulatory restriction </a:t>
          </a:r>
          <a:r>
            <a:rPr lang="en-US" sz="1900" kern="1200" dirty="0"/>
            <a:t>contained in an agreement with </a:t>
          </a:r>
          <a:r>
            <a:rPr lang="en-US" sz="1900" u="sng" kern="1200" dirty="0"/>
            <a:t>a government agency </a:t>
          </a:r>
          <a:r>
            <a:rPr lang="en-US" sz="1900" kern="1200" dirty="0"/>
            <a:t>or other </a:t>
          </a:r>
          <a:r>
            <a:rPr lang="en-US" sz="1900" u="sng" kern="1200" dirty="0"/>
            <a:t>recorded document </a:t>
          </a:r>
          <a:r>
            <a:rPr lang="en-US" sz="1900" kern="1200" dirty="0"/>
            <a:t>as </a:t>
          </a:r>
          <a:r>
            <a:rPr lang="en-US" sz="1900" b="1" kern="1200" dirty="0"/>
            <a:t>affordable</a:t>
          </a:r>
          <a:r>
            <a:rPr lang="en-US" sz="1900" kern="1200" dirty="0"/>
            <a:t> housing for persons of </a:t>
          </a:r>
          <a:r>
            <a:rPr lang="en-US" sz="1900" u="sng" kern="1200" dirty="0"/>
            <a:t>very low</a:t>
          </a:r>
          <a:r>
            <a:rPr lang="en-US" sz="1900" kern="1200" dirty="0"/>
            <a:t>, </a:t>
          </a:r>
          <a:r>
            <a:rPr lang="en-US" sz="1900" u="sng" kern="1200" dirty="0"/>
            <a:t>low</a:t>
          </a:r>
          <a:r>
            <a:rPr lang="en-US" sz="1900" kern="1200" dirty="0"/>
            <a:t>, or </a:t>
          </a:r>
          <a:r>
            <a:rPr lang="en-US" sz="1900" u="sng" kern="1200" dirty="0"/>
            <a:t>moderate</a:t>
          </a:r>
          <a:r>
            <a:rPr lang="en-US" sz="1900" kern="1200" dirty="0"/>
            <a:t> income?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D7F0-94CA-AF49-ACD2-95261A6A2B7E}">
      <dsp:nvSpPr>
        <dsp:cNvPr id="0" name=""/>
        <dsp:cNvSpPr/>
      </dsp:nvSpPr>
      <dsp:spPr>
        <a:xfrm rot="5400000">
          <a:off x="6133808" y="-2336264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unit is </a:t>
          </a:r>
          <a:r>
            <a:rPr lang="en-US" sz="2000" kern="1200" dirty="0">
              <a:solidFill>
                <a:srgbClr val="00B050"/>
              </a:solidFill>
            </a:rPr>
            <a:t>EXEMPT</a:t>
          </a:r>
          <a:r>
            <a:rPr lang="en-US" sz="2000" kern="1200" dirty="0"/>
            <a:t> from the rent caps of AB 1482 IF a notice is provided to tenants. The unit may be </a:t>
          </a:r>
          <a:r>
            <a:rPr lang="en-US" sz="2000" kern="1200" dirty="0">
              <a:solidFill>
                <a:srgbClr val="00B05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45439"/>
        <a:ext cx="6368457" cy="1273969"/>
      </dsp:txXfrm>
    </dsp:sp>
    <dsp:sp modelId="{E6921658-AF70-5C4F-994D-5CF6ACD717BA}">
      <dsp:nvSpPr>
        <dsp:cNvPr id="0" name=""/>
        <dsp:cNvSpPr/>
      </dsp:nvSpPr>
      <dsp:spPr>
        <a:xfrm>
          <a:off x="0" y="44"/>
          <a:ext cx="3621024" cy="1764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YES?</a:t>
          </a:r>
        </a:p>
      </dsp:txBody>
      <dsp:txXfrm>
        <a:off x="86148" y="86192"/>
        <a:ext cx="3448728" cy="1592463"/>
      </dsp:txXfrm>
    </dsp:sp>
    <dsp:sp modelId="{311ED91E-42D6-C641-805E-7F724A7605FA}">
      <dsp:nvSpPr>
        <dsp:cNvPr id="0" name=""/>
        <dsp:cNvSpPr/>
      </dsp:nvSpPr>
      <dsp:spPr>
        <a:xfrm rot="5400000">
          <a:off x="6133808" y="-483266"/>
          <a:ext cx="1411807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Commencing 1/1/20, the unit is </a:t>
          </a:r>
          <a:r>
            <a:rPr lang="en-US" sz="2000" kern="1200" dirty="0">
              <a:solidFill>
                <a:srgbClr val="FF0000"/>
              </a:solidFill>
            </a:rPr>
            <a:t>SUBJECT</a:t>
          </a:r>
          <a:r>
            <a:rPr lang="en-US" sz="2000" kern="1200" dirty="0"/>
            <a:t> to the rent caps of AB 1482. The unit may also be </a:t>
          </a:r>
          <a:r>
            <a:rPr lang="en-US" sz="2000" kern="1200" dirty="0">
              <a:solidFill>
                <a:srgbClr val="FF0000"/>
              </a:solidFill>
            </a:rPr>
            <a:t>SUBJECT</a:t>
          </a:r>
          <a:r>
            <a:rPr lang="en-US" sz="2000" kern="1200" dirty="0"/>
            <a:t> to 10% rent cap under </a:t>
          </a:r>
          <a:r>
            <a:rPr lang="en-US" sz="2000" u="sng" kern="1200" dirty="0"/>
            <a:t>anti-price gouging law </a:t>
          </a:r>
          <a:r>
            <a:rPr lang="en-US" sz="2000" kern="1200" dirty="0"/>
            <a:t>for length of state or local emergency. </a:t>
          </a:r>
        </a:p>
      </dsp:txBody>
      <dsp:txXfrm rot="-5400000">
        <a:off x="3621024" y="2098437"/>
        <a:ext cx="6368457" cy="1273969"/>
      </dsp:txXfrm>
    </dsp:sp>
    <dsp:sp modelId="{A362F25E-26F7-AE49-AF90-976C8E51F2EB}">
      <dsp:nvSpPr>
        <dsp:cNvPr id="0" name=""/>
        <dsp:cNvSpPr/>
      </dsp:nvSpPr>
      <dsp:spPr>
        <a:xfrm>
          <a:off x="0" y="1853041"/>
          <a:ext cx="3621024" cy="176475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86148" y="1939189"/>
        <a:ext cx="3448728" cy="15924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D91E-42D6-C641-805E-7F724A7605FA}">
      <dsp:nvSpPr>
        <dsp:cNvPr id="0" name=""/>
        <dsp:cNvSpPr/>
      </dsp:nvSpPr>
      <dsp:spPr>
        <a:xfrm rot="5400000">
          <a:off x="6260520" y="-2494699"/>
          <a:ext cx="1158382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/>
            <a:t>See </a:t>
          </a:r>
          <a:r>
            <a:rPr lang="en-US" sz="5600" b="1" kern="1200" dirty="0"/>
            <a:t>Flowchart 3 </a:t>
          </a:r>
          <a:endParaRPr lang="en-US" sz="5600" kern="1200" dirty="0"/>
        </a:p>
      </dsp:txBody>
      <dsp:txXfrm rot="-5400000">
        <a:off x="3621023" y="201346"/>
        <a:ext cx="6380828" cy="1045286"/>
      </dsp:txXfrm>
    </dsp:sp>
    <dsp:sp modelId="{A362F25E-26F7-AE49-AF90-976C8E51F2EB}">
      <dsp:nvSpPr>
        <dsp:cNvPr id="0" name=""/>
        <dsp:cNvSpPr/>
      </dsp:nvSpPr>
      <dsp:spPr>
        <a:xfrm>
          <a:off x="0" y="0"/>
          <a:ext cx="3621024" cy="1447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NO?</a:t>
          </a:r>
        </a:p>
      </dsp:txBody>
      <dsp:txXfrm>
        <a:off x="70684" y="70684"/>
        <a:ext cx="3479656" cy="130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1/15/20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onlawpc.com/" TargetMode="External"/><Relationship Id="rId2" Type="http://schemas.openxmlformats.org/officeDocument/2006/relationships/hyperlink" Target="mailto:jonathan@westonlawpc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45F8-3B27-514D-BB38-8F3CDDF09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3800" b="1" dirty="0"/>
              <a:t>AB 1482</a:t>
            </a:r>
            <a:endParaRPr lang="en-US" sz="1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E903F-70EA-994D-9ED2-7559EFFFA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499062"/>
          </a:xfrm>
        </p:spPr>
        <p:txBody>
          <a:bodyPr>
            <a:normAutofit fontScale="92500" lnSpcReduction="20000"/>
          </a:bodyPr>
          <a:lstStyle/>
          <a:p>
            <a:br>
              <a:rPr lang="en-US" dirty="0"/>
            </a:br>
            <a:r>
              <a:rPr lang="en-US" sz="3300" b="1" dirty="0"/>
              <a:t>Is my rental unit subject to the rent cap provision? </a:t>
            </a:r>
          </a:p>
          <a:p>
            <a:r>
              <a:rPr lang="en-US" sz="2600" b="1" dirty="0"/>
              <a:t>Jonathan Black, Esq.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1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FLOW CHART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7582-5230-6744-8A89-4E93D9E3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My rental unit: </a:t>
            </a:r>
          </a:p>
          <a:p>
            <a:pPr lvl="1"/>
            <a:r>
              <a:rPr lang="en-US" sz="2400" b="1" dirty="0"/>
              <a:t>(1) is not subject to local rent control, </a:t>
            </a:r>
          </a:p>
          <a:p>
            <a:pPr lvl="1"/>
            <a:r>
              <a:rPr lang="en-US" sz="2400" b="1" dirty="0"/>
              <a:t>(2) its certificate of occupancy was issued 15 or more years ago, </a:t>
            </a:r>
            <a:r>
              <a:rPr lang="en-US" sz="2400" b="1" u="sng" dirty="0"/>
              <a:t>AND</a:t>
            </a:r>
            <a:r>
              <a:rPr lang="en-US" sz="2400" b="1" dirty="0"/>
              <a:t> </a:t>
            </a:r>
          </a:p>
          <a:p>
            <a:pPr lvl="1"/>
            <a:r>
              <a:rPr lang="en-US" sz="2400" b="1" dirty="0"/>
              <a:t>(3) it is not a single-family home or condominium.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Is it subject to the rent cap provisions of AB 1482?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562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Is the unit a DUPLEX?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81982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410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OWNER OCCUPIED?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11061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377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SUBSIDIES?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6730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416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Regulatory restriction in Gov’t agreement? Deed?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527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Is the unit a DUPLEX?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7073"/>
              </p:ext>
            </p:extLst>
          </p:nvPr>
        </p:nvGraphicFramePr>
        <p:xfrm>
          <a:off x="1066800" y="3028697"/>
          <a:ext cx="10058400" cy="144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644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ED9B4-F794-8443-A452-77A0D7D2E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970" y="479001"/>
            <a:ext cx="7492059" cy="58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7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FLOW CHART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7582-5230-6744-8A89-4E93D9E3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My rental unit:</a:t>
            </a:r>
          </a:p>
          <a:p>
            <a:pPr lvl="1"/>
            <a:r>
              <a:rPr lang="en-US" sz="2400" b="1" dirty="0"/>
              <a:t>(1) is not subject to local rent control,</a:t>
            </a:r>
          </a:p>
          <a:p>
            <a:pPr lvl="1"/>
            <a:r>
              <a:rPr lang="en-US" sz="2400" b="1" dirty="0"/>
              <a:t>(2) its certificate of occupancy was issued 15 or more years ago, and </a:t>
            </a:r>
          </a:p>
          <a:p>
            <a:pPr lvl="1"/>
            <a:r>
              <a:rPr lang="en-US" sz="2400" b="1" dirty="0"/>
              <a:t>(3) it is not a single-family home, condominium, or duplex.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Is it subject to the rent cap provisions of AB 1482?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53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SUBSIDIES?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21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Regulatory restriction in Gov’t agreement? Deed?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63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5FCD7-3833-C841-B8CB-E4EEE5DCA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75" y="121443"/>
            <a:ext cx="6715850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1043-B690-C646-8AF9-6214FBAF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A6D3-7785-7049-8508-CC0F8EB8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CONTACT ME: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Jonathan Black</a:t>
            </a:r>
          </a:p>
          <a:p>
            <a:pPr marL="0" indent="0" algn="ctr">
              <a:buNone/>
            </a:pPr>
            <a:r>
              <a:rPr lang="en-US" dirty="0"/>
              <a:t>WESTON LAW GROUP, PC</a:t>
            </a:r>
          </a:p>
          <a:p>
            <a:pPr marL="0" indent="0" algn="ctr">
              <a:buNone/>
            </a:pPr>
            <a:r>
              <a:rPr lang="en-US" dirty="0"/>
              <a:t>(925)362-3120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jonathan@westonlawpc.com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www.westonlawpc.com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1CCE-C864-034E-8C8C-BD963838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71" y="524030"/>
            <a:ext cx="10058400" cy="1609344"/>
          </a:xfrm>
        </p:spPr>
        <p:txBody>
          <a:bodyPr/>
          <a:lstStyle/>
          <a:p>
            <a:r>
              <a:rPr lang="en-US" dirty="0"/>
              <a:t>Subject to a local rent control ordinance?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EFC3-F36E-9A4D-9453-D0117A81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55" y="2133374"/>
            <a:ext cx="8873067" cy="4050792"/>
          </a:xfrm>
        </p:spPr>
        <p:txBody>
          <a:bodyPr/>
          <a:lstStyle/>
          <a:p>
            <a:r>
              <a:rPr lang="en-US" dirty="0"/>
              <a:t>Does the ordinance restrict annual increases in rent to an amount less than 5% + CPI?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, then you will need to determine when the </a:t>
            </a:r>
            <a:r>
              <a:rPr lang="en-US" u="sng" dirty="0"/>
              <a:t>certificate of occupancy </a:t>
            </a:r>
            <a:r>
              <a:rPr lang="en-US" dirty="0"/>
              <a:t>was granted.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00B050"/>
                </a:solidFill>
              </a:rPr>
              <a:t>YES</a:t>
            </a:r>
            <a:r>
              <a:rPr lang="en-US" dirty="0"/>
              <a:t>, then the unit is </a:t>
            </a:r>
            <a:r>
              <a:rPr lang="en-US" dirty="0">
                <a:solidFill>
                  <a:srgbClr val="00B050"/>
                </a:solidFill>
              </a:rPr>
              <a:t>EXEMPT</a:t>
            </a:r>
            <a:r>
              <a:rPr lang="en-US" dirty="0"/>
              <a:t> from the rent caps of AB 1482. </a:t>
            </a:r>
          </a:p>
          <a:p>
            <a:pPr lvl="1"/>
            <a:r>
              <a:rPr lang="en-US" dirty="0"/>
              <a:t>The unit remains </a:t>
            </a:r>
            <a:r>
              <a:rPr lang="en-US" dirty="0">
                <a:solidFill>
                  <a:srgbClr val="00B050"/>
                </a:solidFill>
              </a:rPr>
              <a:t>SUBJECT</a:t>
            </a:r>
            <a:r>
              <a:rPr lang="en-US" dirty="0"/>
              <a:t> to the </a:t>
            </a:r>
            <a:r>
              <a:rPr lang="en-US" u="sng" dirty="0"/>
              <a:t>local</a:t>
            </a:r>
            <a:r>
              <a:rPr lang="en-US" dirty="0"/>
              <a:t> rent control ordinance. </a:t>
            </a:r>
          </a:p>
          <a:p>
            <a:pPr lvl="1"/>
            <a:r>
              <a:rPr lang="en-US" dirty="0"/>
              <a:t>The unit may also be </a:t>
            </a:r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to </a:t>
            </a:r>
            <a:r>
              <a:rPr lang="en-US" u="sng" dirty="0"/>
              <a:t>10% rent cap </a:t>
            </a:r>
            <a:r>
              <a:rPr lang="en-US" dirty="0"/>
              <a:t>under </a:t>
            </a:r>
            <a:r>
              <a:rPr lang="en-US" u="sng" dirty="0"/>
              <a:t>anti-price gouging law</a:t>
            </a:r>
            <a:r>
              <a:rPr lang="en-US" dirty="0"/>
              <a:t> for length of state or local emergency.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1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0702-2087-EC4B-A9FE-AE074A18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OF OCCUPANCY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54C3-3981-944F-A439-74DADB22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74652"/>
            <a:ext cx="8091537" cy="4050792"/>
          </a:xfrm>
        </p:spPr>
        <p:txBody>
          <a:bodyPr>
            <a:normAutofit/>
          </a:bodyPr>
          <a:lstStyle/>
          <a:p>
            <a:r>
              <a:rPr lang="en-US" b="1" dirty="0"/>
              <a:t>Within last 15 years?</a:t>
            </a:r>
          </a:p>
          <a:p>
            <a:pPr lvl="1"/>
            <a:r>
              <a:rPr lang="en-US" dirty="0"/>
              <a:t>The unit is </a:t>
            </a:r>
            <a:r>
              <a:rPr lang="en-US" dirty="0">
                <a:solidFill>
                  <a:srgbClr val="00B050"/>
                </a:solidFill>
              </a:rPr>
              <a:t>EXEMPT</a:t>
            </a:r>
            <a:r>
              <a:rPr lang="en-US" dirty="0"/>
              <a:t> from the rent caps of AB 1482. </a:t>
            </a:r>
          </a:p>
          <a:p>
            <a:r>
              <a:rPr lang="en-US" dirty="0"/>
              <a:t>Once the unit reaches 15 years of age, you’ll </a:t>
            </a:r>
            <a:r>
              <a:rPr lang="en-US" dirty="0">
                <a:solidFill>
                  <a:srgbClr val="FF0000"/>
                </a:solidFill>
              </a:rPr>
              <a:t>REEVALUATE</a:t>
            </a:r>
            <a:r>
              <a:rPr lang="en-US" dirty="0"/>
              <a:t> because your unit may be </a:t>
            </a:r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to a </a:t>
            </a:r>
            <a:r>
              <a:rPr lang="en-US" dirty="0">
                <a:solidFill>
                  <a:srgbClr val="FF0000"/>
                </a:solidFill>
              </a:rPr>
              <a:t>10% rent cap </a:t>
            </a:r>
            <a:r>
              <a:rPr lang="en-US" dirty="0"/>
              <a:t>under </a:t>
            </a:r>
            <a:r>
              <a:rPr lang="en-US" u="sng" dirty="0"/>
              <a:t>anti-price gouging law </a:t>
            </a:r>
            <a:r>
              <a:rPr lang="en-US" dirty="0"/>
              <a:t>for length of state or local emergency.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 15 or more years ago?</a:t>
            </a:r>
          </a:p>
          <a:p>
            <a:pPr lvl="1"/>
            <a:r>
              <a:rPr lang="en-US" dirty="0"/>
              <a:t>Is the unit alienable separate from the title to any other unit (e.g., is it a </a:t>
            </a:r>
            <a:r>
              <a:rPr lang="en-US" u="sng" dirty="0"/>
              <a:t>single-family</a:t>
            </a:r>
            <a:r>
              <a:rPr lang="en-US" dirty="0"/>
              <a:t> home or </a:t>
            </a:r>
            <a:r>
              <a:rPr lang="en-US" u="sng" dirty="0"/>
              <a:t>condominium</a:t>
            </a:r>
            <a:r>
              <a:rPr lang="en-US" dirty="0"/>
              <a:t>)?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3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Single family or condominium?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0244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908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REIT, CORP. or LLC?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6993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798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SUBSIDIES?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8046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940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DD5C-7436-FD4F-8DB8-AB4D4617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Single family or condominium?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A6E3C-4C0B-454E-9360-0D6F50F3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253520"/>
              </p:ext>
            </p:extLst>
          </p:nvPr>
        </p:nvGraphicFramePr>
        <p:xfrm>
          <a:off x="1066800" y="3028697"/>
          <a:ext cx="10058400" cy="144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739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710F0-145B-2F4B-8370-6A757D208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762" y="232718"/>
            <a:ext cx="6556476" cy="63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1036</Words>
  <Application>Microsoft Macintosh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Wood Type</vt:lpstr>
      <vt:lpstr>AB 1482</vt:lpstr>
      <vt:lpstr>PowerPoint Presentation</vt:lpstr>
      <vt:lpstr>Subject to a local rent control ordinance?</vt:lpstr>
      <vt:lpstr>Certificate OF OCCUPANCY </vt:lpstr>
      <vt:lpstr>Single family or condominium?</vt:lpstr>
      <vt:lpstr>REIT, CORP. or LLC?</vt:lpstr>
      <vt:lpstr>SUBSIDIES?</vt:lpstr>
      <vt:lpstr>Single family or condominium?</vt:lpstr>
      <vt:lpstr>PowerPoint Presentation</vt:lpstr>
      <vt:lpstr>FLOW CHART 2</vt:lpstr>
      <vt:lpstr>Is the unit a DUPLEX?</vt:lpstr>
      <vt:lpstr>OWNER OCCUPIED?</vt:lpstr>
      <vt:lpstr>SUBSIDIES?</vt:lpstr>
      <vt:lpstr>Regulatory restriction in Gov’t agreement? Deed? </vt:lpstr>
      <vt:lpstr>Is the unit a DUPLEX?</vt:lpstr>
      <vt:lpstr>PowerPoint Presentation</vt:lpstr>
      <vt:lpstr>FLOW CHART 2</vt:lpstr>
      <vt:lpstr>SUBSIDIES?</vt:lpstr>
      <vt:lpstr>Regulatory restriction in Gov’t agreement? Deed?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 1482</dc:title>
  <dc:creator>Jace Bueno</dc:creator>
  <cp:lastModifiedBy>Jace Bueno</cp:lastModifiedBy>
  <cp:revision>3</cp:revision>
  <dcterms:created xsi:type="dcterms:W3CDTF">2020-01-15T22:36:31Z</dcterms:created>
  <dcterms:modified xsi:type="dcterms:W3CDTF">2020-01-15T22:44:58Z</dcterms:modified>
</cp:coreProperties>
</file>